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7" r:id="rId1"/>
  </p:sldMasterIdLst>
  <p:notesMasterIdLst>
    <p:notesMasterId r:id="rId22"/>
  </p:notesMasterIdLst>
  <p:sldIdLst>
    <p:sldId id="256" r:id="rId2"/>
    <p:sldId id="325" r:id="rId3"/>
    <p:sldId id="316" r:id="rId4"/>
    <p:sldId id="314" r:id="rId5"/>
    <p:sldId id="312" r:id="rId6"/>
    <p:sldId id="313" r:id="rId7"/>
    <p:sldId id="317" r:id="rId8"/>
    <p:sldId id="326" r:id="rId9"/>
    <p:sldId id="327" r:id="rId10"/>
    <p:sldId id="301" r:id="rId11"/>
    <p:sldId id="309" r:id="rId12"/>
    <p:sldId id="323" r:id="rId13"/>
    <p:sldId id="328" r:id="rId14"/>
    <p:sldId id="324" r:id="rId15"/>
    <p:sldId id="329" r:id="rId16"/>
    <p:sldId id="331" r:id="rId17"/>
    <p:sldId id="332" r:id="rId18"/>
    <p:sldId id="333" r:id="rId19"/>
    <p:sldId id="279" r:id="rId20"/>
    <p:sldId id="294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 autoAdjust="0"/>
    <p:restoredTop sz="94660"/>
  </p:normalViewPr>
  <p:slideViewPr>
    <p:cSldViewPr>
      <p:cViewPr varScale="1">
        <p:scale>
          <a:sx n="61" d="100"/>
          <a:sy n="61" d="100"/>
        </p:scale>
        <p:origin x="-14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76D56A-25CD-44C7-843A-A142C753D6E6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1C3B49-6B53-4308-8DEF-3C3594FD9A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7411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37100" cy="3509963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8435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37100" cy="3509963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9459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37100" cy="3509963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3555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37100" cy="3509963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AF55F9-BF02-489C-9588-06525E34F4A9}" type="datetimeFigureOut">
              <a:rPr lang="ru-RU"/>
              <a:pPr>
                <a:defRPr/>
              </a:pPr>
              <a:t>08.10.2020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DAADC-92D9-4B31-93DA-DEB9AF0DEE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14B75-730D-424E-A49D-E9C13260BC7C}" type="datetimeFigureOut">
              <a:rPr lang="ru-RU"/>
              <a:pPr>
                <a:defRPr/>
              </a:pPr>
              <a:t>08.10.2020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47FD7-24E5-4572-90AA-B828514D04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2A848-089B-408C-8025-A2691C91B617}" type="datetimeFigureOut">
              <a:rPr lang="ru-RU"/>
              <a:pPr>
                <a:defRPr/>
              </a:pPr>
              <a:t>08.10.2020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3D9D8-C9A9-4DEA-8E11-6B3A7680FD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13F86-A9EE-4143-BC80-09D546BEDE79}" type="datetimeFigureOut">
              <a:rPr lang="ru-RU"/>
              <a:pPr>
                <a:defRPr/>
              </a:pPr>
              <a:t>08.10.2020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D53BC-80D6-476D-AE09-6C6840731F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E449E9-6808-4431-B756-2F0F053C97F5}" type="datetimeFigureOut">
              <a:rPr lang="ru-RU"/>
              <a:pPr>
                <a:defRPr/>
              </a:pPr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21F71-E1BE-4979-B993-94C3CAAB07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B8D45-CCF8-49BE-AB1B-59F8ACAC6265}" type="datetimeFigureOut">
              <a:rPr lang="ru-RU"/>
              <a:pPr>
                <a:defRPr/>
              </a:pPr>
              <a:t>08.10.2020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7287A-3820-4A80-BE5C-BEF228B5A8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F6CEC-99FC-425D-99D6-14021EEEEE1B}" type="datetimeFigureOut">
              <a:rPr lang="ru-RU"/>
              <a:pPr>
                <a:defRPr/>
              </a:pPr>
              <a:t>08.10.2020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21B89-8518-4B1A-8ABD-745A43C6C6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20E6F-FBEE-4043-9051-A86EEE5C28A8}" type="datetimeFigureOut">
              <a:rPr lang="ru-RU"/>
              <a:pPr>
                <a:defRPr/>
              </a:pPr>
              <a:t>08.10.2020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4A6D60-EAFE-4637-A8BC-6B35B6B3F0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CD4FB-FE82-463C-85D9-0AA2BC119B55}" type="datetimeFigureOut">
              <a:rPr lang="ru-RU"/>
              <a:pPr>
                <a:defRPr/>
              </a:pPr>
              <a:t>08.10.2020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B16F7-FDB9-4157-8891-15EF00CA44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7802F-2BC5-4A9A-B857-184C75F41730}" type="datetimeFigureOut">
              <a:rPr lang="ru-RU"/>
              <a:pPr>
                <a:defRPr/>
              </a:pPr>
              <a:t>08.10.2020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43423-FAEF-4B79-8B60-AA70CA7D7A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34676-7C60-4035-9D33-8B8D19A6F5A1}" type="datetimeFigureOut">
              <a:rPr lang="ru-RU"/>
              <a:pPr>
                <a:defRPr/>
              </a:pPr>
              <a:t>08.10.2020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10318-BECE-4756-8141-D30512992C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D3282A6B-7A3E-45AD-98B3-C6334955784D}" type="datetimeFigureOut">
              <a:rPr lang="ru-RU"/>
              <a:pPr>
                <a:defRPr/>
              </a:pPr>
              <a:t>08.10.2020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5F88A421-88CB-43DC-A2EF-3C5B6FA1EC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8" r:id="rId1"/>
    <p:sldLayoutId id="2147484080" r:id="rId2"/>
    <p:sldLayoutId id="2147484089" r:id="rId3"/>
    <p:sldLayoutId id="2147484081" r:id="rId4"/>
    <p:sldLayoutId id="2147484082" r:id="rId5"/>
    <p:sldLayoutId id="2147484083" r:id="rId6"/>
    <p:sldLayoutId id="2147484084" r:id="rId7"/>
    <p:sldLayoutId id="2147484085" r:id="rId8"/>
    <p:sldLayoutId id="2147484090" r:id="rId9"/>
    <p:sldLayoutId id="2147484086" r:id="rId10"/>
    <p:sldLayoutId id="214748408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459432"/>
            <a:ext cx="9144000" cy="6336704"/>
          </a:xfrm>
          <a:extLst>
            <a:ext uri="{909E8E84-426E-40DD-AFC4-6F175D3DCCD1}"/>
            <a:ext uri="{91240B29-F687-4F45-9708-019B960494DF}"/>
          </a:extLst>
        </p:spPr>
        <p:txBody>
          <a:bodyPr>
            <a:noAutofit/>
          </a:bodyPr>
          <a:lstStyle/>
          <a:p>
            <a:pPr marL="484632" algn="ctr"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</a:rPr>
              <a:t>Организация психолого-педагогического сопровождения реализации АООП для детей с ЗПР в условиях инклюзии</a:t>
            </a:r>
            <a:br>
              <a:rPr lang="ru-RU" sz="4800" dirty="0" smtClean="0">
                <a:solidFill>
                  <a:schemeClr val="accent3">
                    <a:lumMod val="50000"/>
                  </a:schemeClr>
                </a:solidFill>
              </a:rPr>
            </a:br>
            <a:endParaRPr lang="ru-RU" sz="4800" i="1" cap="all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4992687"/>
            <a:ext cx="5876925" cy="186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Мероприятия психолого-педагогического сопровождения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dirty="0" smtClean="0"/>
              <a:t>1. Сбор пакета документов</a:t>
            </a:r>
          </a:p>
          <a:p>
            <a:r>
              <a:rPr lang="ru-RU" sz="2000" dirty="0" smtClean="0"/>
              <a:t>копия справки (свидетельства) федерального государственного учреждения </a:t>
            </a:r>
            <a:r>
              <a:rPr lang="ru-RU" sz="2000" dirty="0" err="1" smtClean="0"/>
              <a:t>медико</a:t>
            </a:r>
            <a:r>
              <a:rPr lang="ru-RU" sz="2000" dirty="0" smtClean="0"/>
              <a:t> – социальной экспертизы, подтверждающей наличие у ребенка инвалидности;</a:t>
            </a:r>
          </a:p>
          <a:p>
            <a:r>
              <a:rPr lang="ru-RU" sz="2000" dirty="0" smtClean="0"/>
              <a:t>копия индивидуальной программы реабилитации ребенка – инвалида, выданной федеральным государственным учреждением </a:t>
            </a:r>
            <a:r>
              <a:rPr lang="ru-RU" sz="2000" dirty="0" err="1" smtClean="0"/>
              <a:t>медико</a:t>
            </a:r>
            <a:r>
              <a:rPr lang="ru-RU" sz="2000" dirty="0" smtClean="0"/>
              <a:t> – социальной экспертизы;</a:t>
            </a:r>
          </a:p>
          <a:p>
            <a:r>
              <a:rPr lang="ru-RU" sz="2000" dirty="0" smtClean="0"/>
              <a:t>заявление об организации психолого-педагогического сопровождения образования ребенка-инвалида или согласие на проведение мероприятий индивидуальной программы психолого-педагогического сопровождения образования ребенка-инвалида;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51521" y="908720"/>
            <a:ext cx="8892480" cy="541588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2. Проведение психологической диагностики с последующим составлением и внесением изменений в карту развития ребенка с ОВЗ</a:t>
            </a:r>
          </a:p>
          <a:p>
            <a:pPr>
              <a:buNone/>
            </a:pPr>
            <a:r>
              <a:rPr lang="ru-RU" dirty="0" smtClean="0"/>
              <a:t>3. Проведение </a:t>
            </a:r>
            <a:r>
              <a:rPr lang="ru-RU" dirty="0" err="1" smtClean="0"/>
              <a:t>ППконсилиумов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4. Составление индивидуальных планов психолого-педагогического сопровождения</a:t>
            </a:r>
          </a:p>
          <a:p>
            <a:pPr>
              <a:buNone/>
            </a:pPr>
            <a:r>
              <a:rPr lang="ru-RU" dirty="0" smtClean="0"/>
              <a:t>5. Проведение групповых и индивидуальных коррекционно-развивающих занятий </a:t>
            </a:r>
          </a:p>
          <a:p>
            <a:pPr>
              <a:buNone/>
            </a:pPr>
            <a:r>
              <a:rPr lang="ru-RU" dirty="0" smtClean="0"/>
              <a:t>6. Консультирование участников образовательного процесса</a:t>
            </a:r>
          </a:p>
          <a:p>
            <a:pPr>
              <a:buNone/>
            </a:pPr>
            <a:r>
              <a:rPr lang="ru-RU" dirty="0" smtClean="0"/>
              <a:t>7. Повышение психологической грамотности участников образовательного процесса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539750" y="539750"/>
            <a:ext cx="8229600" cy="6659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38138" algn="ctr">
              <a:spcBef>
                <a:spcPts val="500"/>
              </a:spcBef>
              <a:buClrTx/>
              <a:buSzPct val="12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2400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sz="2000" b="1" dirty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Психолого-педагогический консилиум в инклюзивной школе: содержание деятельности</a:t>
            </a:r>
          </a:p>
          <a:p>
            <a:pPr marL="342900" indent="-338138">
              <a:spcBef>
                <a:spcPts val="600"/>
              </a:spcBef>
              <a:buClr>
                <a:srgbClr val="99284C"/>
              </a:buClr>
              <a:buSzPct val="75000"/>
              <a:buFont typeface="Wingdings" charset="2"/>
              <a:buChar char="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2200" dirty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 </a:t>
            </a:r>
            <a:r>
              <a:rPr lang="ru-RU" sz="2400" dirty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Выявление индивидуальных особенностей ребенка с ОВЗ, его потребностей, затруднений, потенциальных возможностей, ресурсов. Прогнозирование успешности освоения им академических знаний и социальных навыков</a:t>
            </a:r>
          </a:p>
          <a:p>
            <a:pPr marL="342900" indent="-338138">
              <a:spcBef>
                <a:spcPts val="600"/>
              </a:spcBef>
              <a:buClr>
                <a:srgbClr val="99284C"/>
              </a:buClr>
              <a:buSzPct val="75000"/>
              <a:buFont typeface="Wingdings" charset="2"/>
              <a:buChar char="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2400" dirty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Определение образовательного маршрута ребенка в школе, классе</a:t>
            </a:r>
          </a:p>
          <a:p>
            <a:pPr marL="342900" indent="-338138">
              <a:spcBef>
                <a:spcPts val="600"/>
              </a:spcBef>
              <a:buClr>
                <a:srgbClr val="99284C"/>
              </a:buClr>
              <a:buSzPct val="75000"/>
              <a:buFont typeface="Wingdings" charset="2"/>
              <a:buChar char="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2400" dirty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Разработка индивидуального учебного плана и индивидуальной образовательной программы </a:t>
            </a:r>
          </a:p>
          <a:p>
            <a:pPr marL="342900" indent="-338138">
              <a:spcBef>
                <a:spcPts val="600"/>
              </a:spcBef>
              <a:buClr>
                <a:srgbClr val="99284C"/>
              </a:buClr>
              <a:buSzPct val="75000"/>
              <a:buFont typeface="Wingdings" charset="2"/>
              <a:buChar char="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2400" dirty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Динамическая оценка эффективности социальной адаптации ребенка и обучения</a:t>
            </a:r>
          </a:p>
          <a:p>
            <a:pPr marL="342900" indent="-338138">
              <a:spcBef>
                <a:spcPts val="600"/>
              </a:spcBef>
              <a:buClr>
                <a:srgbClr val="99284C"/>
              </a:buClr>
              <a:buSzPct val="75000"/>
              <a:buFont typeface="Wingdings" charset="2"/>
              <a:buChar char="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2400" dirty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Внесение корректировок в учебный план ребенка с ОВЗ и рекомендаций по изменению  образовательной и социализирующей среды </a:t>
            </a:r>
          </a:p>
          <a:p>
            <a:pPr marL="342900" indent="-338138">
              <a:spcBef>
                <a:spcPts val="600"/>
              </a:spcBef>
              <a:buClrTx/>
              <a:buSzPct val="75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endParaRPr lang="ru-RU" sz="2400" dirty="0">
              <a:solidFill>
                <a:srgbClr val="3333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marL="342900" indent="-338138" algn="ctr">
              <a:spcBef>
                <a:spcPts val="600"/>
              </a:spcBef>
              <a:buClrTx/>
              <a:buSzPct val="12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endParaRPr lang="ru-RU" sz="2400" dirty="0">
              <a:solidFill>
                <a:srgbClr val="3333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305800" cy="86409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Работа педагога-психолога с участниками инклюзивного образовательного процесса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060848"/>
            <a:ext cx="806489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 typeface="Wingdings" pitchFamily="2" charset="2"/>
              <a:buChar char="Ø"/>
            </a:pPr>
            <a:r>
              <a:rPr lang="ru-RU" sz="2800" b="1" dirty="0" smtClean="0">
                <a:latin typeface="+mn-lt"/>
              </a:rPr>
              <a:t>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Работа с детьми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-  коррекционно-развивающие занятия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Работа с педагогами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по повышению психологической компетентности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Работа с родителями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- взаимодействие с целью изменения внутренних установок и снижения тревог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800" b="1" dirty="0" err="1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Работас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 администрацией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- мониторинг, консилиум, консультирование вносит предложения по </a:t>
            </a:r>
            <a:r>
              <a:rPr lang="ru-RU" sz="2800" dirty="0" err="1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психологическ</a:t>
            </a:r>
            <a:endParaRPr lang="ru-RU" sz="2800" dirty="0" smtClean="0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539750" y="620713"/>
            <a:ext cx="8229600" cy="1384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marL="358775" indent="-355600" algn="ctr">
              <a:buClrTx/>
              <a:buSzPct val="45000"/>
              <a:buFontTx/>
              <a:buNone/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/>
            </a:pPr>
            <a:r>
              <a:rPr lang="ru-RU" sz="2800" b="1" i="1">
                <a:solidFill>
                  <a:srgbClr val="99284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2800" b="1" i="1">
                <a:solidFill>
                  <a:srgbClr val="99284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2800" b="1" i="1">
                <a:solidFill>
                  <a:srgbClr val="99284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2800" b="1" i="1">
                <a:solidFill>
                  <a:srgbClr val="99284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endParaRPr lang="ru-RU" sz="2800" b="1" i="1">
              <a:solidFill>
                <a:srgbClr val="99284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468313" y="304800"/>
            <a:ext cx="8496300" cy="7153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38138" algn="ctr">
              <a:spcBef>
                <a:spcPts val="500"/>
              </a:spcBef>
              <a:buClrTx/>
              <a:buSzPct val="12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2000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Содержание </a:t>
            </a:r>
            <a:r>
              <a:rPr lang="ru-RU" sz="2000" b="1" dirty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деятельности психолога в инклюзивном                          процессе</a:t>
            </a:r>
          </a:p>
          <a:p>
            <a:pPr marL="342900" indent="-338138">
              <a:spcBef>
                <a:spcPts val="400"/>
              </a:spcBef>
              <a:buClr>
                <a:srgbClr val="99284C"/>
              </a:buClr>
              <a:buSzPct val="75000"/>
              <a:buFont typeface="Wingdings" charset="2"/>
              <a:buChar char="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1600" dirty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Проведение подготовительной разъяснительной работы с родителями детей инклюзивных классов и школы </a:t>
            </a:r>
          </a:p>
          <a:p>
            <a:pPr marL="342900" indent="-338138">
              <a:spcBef>
                <a:spcPts val="400"/>
              </a:spcBef>
              <a:buClr>
                <a:srgbClr val="99284C"/>
              </a:buClr>
              <a:buSzPct val="75000"/>
              <a:buFont typeface="Wingdings" charset="2"/>
              <a:buChar char="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1600" dirty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Проведение просветительской работы с педагогами инклюзивных классов и школы по вопросам индивидуально-типологических особенностей детей с ОВЗ</a:t>
            </a:r>
          </a:p>
          <a:p>
            <a:pPr marL="342900" indent="-338138">
              <a:spcBef>
                <a:spcPts val="400"/>
              </a:spcBef>
              <a:buClr>
                <a:srgbClr val="99284C"/>
              </a:buClr>
              <a:buSzPct val="75000"/>
              <a:buFont typeface="Wingdings" charset="2"/>
              <a:buChar char="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1600" dirty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Обследование ребенка. Участие в разработке индивидуального учебного плана и индивидуальной образовательной программы </a:t>
            </a:r>
          </a:p>
          <a:p>
            <a:pPr marL="342900" indent="-338138">
              <a:spcBef>
                <a:spcPts val="400"/>
              </a:spcBef>
              <a:buClr>
                <a:srgbClr val="99284C"/>
              </a:buClr>
              <a:buSzPct val="75000"/>
              <a:buFont typeface="Wingdings" charset="2"/>
              <a:buChar char="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1600" dirty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Оказание практической помощи ребенку с ОВЗ и его ближайшему окружению в период адаптации к новым условиям  школы, в овладении важнейшими социальными и учебными навыками</a:t>
            </a:r>
          </a:p>
          <a:p>
            <a:pPr marL="342900" indent="-338138">
              <a:spcBef>
                <a:spcPts val="400"/>
              </a:spcBef>
              <a:buClr>
                <a:srgbClr val="99284C"/>
              </a:buClr>
              <a:buSzPct val="75000"/>
              <a:buFont typeface="Wingdings" charset="2"/>
              <a:buChar char="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1600" dirty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Помощь ребенку с ОВЗ в снижении эмоционального напряжения, овладении навыками </a:t>
            </a:r>
            <a:r>
              <a:rPr lang="ru-RU" sz="1600" dirty="0" err="1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саморегуляции</a:t>
            </a:r>
            <a:endParaRPr lang="ru-RU" sz="1600" dirty="0">
              <a:solidFill>
                <a:srgbClr val="3333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marL="342900" indent="-338138">
              <a:spcBef>
                <a:spcPts val="400"/>
              </a:spcBef>
              <a:buClr>
                <a:srgbClr val="99284C"/>
              </a:buClr>
              <a:buSzPct val="75000"/>
              <a:buFont typeface="Wingdings" charset="2"/>
              <a:buChar char="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1600" dirty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Проведение курсов индивидуальных занятий с ребенком по коррекции и развитию познавательной и эмоционально-личностной сферы</a:t>
            </a:r>
          </a:p>
          <a:p>
            <a:pPr marL="342900" indent="-338138">
              <a:spcBef>
                <a:spcPts val="400"/>
              </a:spcBef>
              <a:buClr>
                <a:srgbClr val="99284C"/>
              </a:buClr>
              <a:buSzPct val="75000"/>
              <a:buFont typeface="Wingdings" charset="2"/>
              <a:buChar char="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1600" dirty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Проведение групповых занятий с учащимися инклюзивных классов по развитию толерантного восприятия, навыков сотрудничества и взаимопомощи</a:t>
            </a:r>
          </a:p>
          <a:p>
            <a:pPr marL="342900" indent="-338138">
              <a:spcBef>
                <a:spcPts val="400"/>
              </a:spcBef>
              <a:buClr>
                <a:srgbClr val="99284C"/>
              </a:buClr>
              <a:buSzPct val="75000"/>
              <a:buFont typeface="Wingdings" charset="2"/>
              <a:buChar char="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1600" dirty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Помощь субъектам образовательного процесса в предупреждении сложных ситуаций, их анализе и поиске выхода</a:t>
            </a:r>
          </a:p>
          <a:p>
            <a:pPr marL="342900" indent="-338138">
              <a:spcBef>
                <a:spcPts val="400"/>
              </a:spcBef>
              <a:buClr>
                <a:srgbClr val="99284C"/>
              </a:buClr>
              <a:buSzPct val="75000"/>
              <a:buFont typeface="Wingdings" charset="2"/>
              <a:buChar char="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1600" dirty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Работа по запросу учителей и родителей, консультирование по вопросам своеобразия взаимодействия с ребенком</a:t>
            </a:r>
          </a:p>
          <a:p>
            <a:pPr marL="342900" indent="-338138">
              <a:spcBef>
                <a:spcPts val="400"/>
              </a:spcBef>
              <a:buClr>
                <a:srgbClr val="99284C"/>
              </a:buClr>
              <a:buSzPct val="75000"/>
              <a:buFont typeface="Wingdings" charset="2"/>
              <a:buChar char="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1600" dirty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Изучение </a:t>
            </a:r>
            <a:r>
              <a:rPr lang="ru-RU" sz="1600" dirty="0" err="1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микросоциальных</a:t>
            </a:r>
            <a:r>
              <a:rPr lang="ru-RU" sz="1600" dirty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условий развития ребенка с ОВЗ,  особенностей семейного воспитания; оказание психолого-педагогической помощи семье ребенка</a:t>
            </a:r>
          </a:p>
          <a:p>
            <a:pPr marL="342900" indent="-338138">
              <a:spcBef>
                <a:spcPts val="400"/>
              </a:spcBef>
              <a:buClrTx/>
              <a:buSzPct val="12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1600" dirty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  и т.д.</a:t>
            </a:r>
          </a:p>
          <a:p>
            <a:pPr marL="342900" indent="-338138">
              <a:spcBef>
                <a:spcPts val="400"/>
              </a:spcBef>
              <a:buClrTx/>
              <a:buSzPct val="12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1600" dirty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 </a:t>
            </a:r>
          </a:p>
          <a:p>
            <a:pPr marL="342900" indent="-338138" algn="ctr">
              <a:lnSpc>
                <a:spcPct val="80000"/>
              </a:lnSpc>
              <a:spcBef>
                <a:spcPts val="400"/>
              </a:spcBef>
              <a:buClrTx/>
              <a:buSzPct val="12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endParaRPr lang="ru-RU" sz="1600" dirty="0">
              <a:solidFill>
                <a:srgbClr val="3333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340768"/>
            <a:ext cx="799288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Эффективность и полезность занятий педагога-психолога с детьми с ограниченными возможностями зависит от выбранных психологом форм и методик работы; взаимодействие психолога с детьми с ограниченными возможностями приводит к психологической реабилитации, повышению самооценки детей-инвалидов, способствует их социальной реабилитации</a:t>
            </a:r>
            <a:b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</a:br>
            <a:endParaRPr lang="ru-RU" sz="2800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64219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Проведение индивидуальных и групповых коррекционно-развивающих занятий с использованием оборудования темной сенсорной  комнаты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 bwMode="auto">
          <a:xfrm>
            <a:off x="2555776" y="2060848"/>
            <a:ext cx="3456384" cy="44165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24744"/>
            <a:ext cx="7457256" cy="36004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Релаксация - в зависимости от состояния ребенка используется спокойная классическая музыка, звуки природы, использование сухого бассейна.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0" y="404664"/>
            <a:ext cx="8604448" cy="6069161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Рисование на песке развивает чувственно-двигательную координацию, позволяет ребенку ощутить и понять самого себя, выразить свои мысли и чувства. </a:t>
            </a:r>
          </a:p>
          <a:p>
            <a:endParaRPr lang="ru-RU" dirty="0"/>
          </a:p>
        </p:txBody>
      </p:sp>
      <p:pic>
        <p:nvPicPr>
          <p:cNvPr id="5" name="Рисунок 4" descr="20150219_1737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3779912" y="2204864"/>
            <a:ext cx="4032448" cy="4032448"/>
          </a:xfrm>
          <a:prstGeom prst="rect">
            <a:avLst/>
          </a:prstGeom>
          <a:ln w="47625" cmpd="sng"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14339" name="Текст 2"/>
          <p:cNvSpPr>
            <a:spLocks noGrp="1"/>
          </p:cNvSpPr>
          <p:nvPr>
            <p:ph type="body" idx="1"/>
          </p:nvPr>
        </p:nvSpPr>
        <p:spPr>
          <a:xfrm>
            <a:off x="457200" y="1855788"/>
            <a:ext cx="4040188" cy="658812"/>
          </a:xfrm>
        </p:spPr>
        <p:txBody>
          <a:bodyPr/>
          <a:lstStyle/>
          <a:p>
            <a:endParaRPr lang="ru-RU" dirty="0" smtClean="0"/>
          </a:p>
        </p:txBody>
      </p:sp>
      <p:sp>
        <p:nvSpPr>
          <p:cNvPr id="14340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60550"/>
            <a:ext cx="4041775" cy="654050"/>
          </a:xfrm>
        </p:spPr>
        <p:txBody>
          <a:bodyPr/>
          <a:lstStyle/>
          <a:p>
            <a:endParaRPr lang="ru-RU" dirty="0" smtClean="0"/>
          </a:p>
        </p:txBody>
      </p:sp>
      <p:pic>
        <p:nvPicPr>
          <p:cNvPr id="8" name="Содержимое 7" descr="PC250321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395536" y="3284984"/>
            <a:ext cx="4041775" cy="3031331"/>
          </a:xfrm>
        </p:spPr>
      </p:pic>
      <p:pic>
        <p:nvPicPr>
          <p:cNvPr id="10" name="Содержимое 7" descr="PC2503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572000" y="3284984"/>
            <a:ext cx="4041775" cy="3031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10" descr="PC25032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644008" y="116632"/>
            <a:ext cx="4040188" cy="3030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Содержимое 11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" name="Содержимое 6" descr="P4150764.JPG"/>
          <p:cNvPicPr>
            <a:picLocks noGrp="1" noChangeAspect="1"/>
          </p:cNvPicPr>
          <p:nvPr>
            <p:ph sz="quarter" idx="2"/>
          </p:nvPr>
        </p:nvPicPr>
        <p:blipFill>
          <a:blip r:embed="rId5" cstate="print"/>
          <a:stretch>
            <a:fillRect/>
          </a:stretch>
        </p:blipFill>
        <p:spPr>
          <a:xfrm>
            <a:off x="395536" y="188640"/>
            <a:ext cx="4040188" cy="303014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644030"/>
          </a:xfrm>
        </p:spPr>
        <p:txBody>
          <a:bodyPr/>
          <a:lstStyle/>
          <a:p>
            <a:pPr indent="342900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Статья 34. Основные права обучающихся и меры их социальной поддержки и стимулирования</a:t>
            </a:r>
            <a:r>
              <a:rPr lang="ru-RU" sz="2800" b="1" dirty="0" smtClean="0">
                <a:solidFill>
                  <a:srgbClr val="000000"/>
                </a:solidFill>
                <a:latin typeface="+mn-lt"/>
              </a:rPr>
              <a:t/>
            </a:r>
            <a:br>
              <a:rPr lang="ru-RU" sz="2800" b="1" dirty="0" smtClean="0">
                <a:solidFill>
                  <a:srgbClr val="000000"/>
                </a:solidFill>
                <a:latin typeface="+mn-lt"/>
              </a:rPr>
            </a:br>
            <a:r>
              <a:rPr lang="ru-RU" sz="2800" b="1" dirty="0" smtClean="0">
                <a:solidFill>
                  <a:srgbClr val="000000"/>
                </a:solidFill>
                <a:latin typeface="+mn-lt"/>
              </a:rPr>
              <a:t> </a:t>
            </a:r>
            <a:br>
              <a:rPr lang="ru-RU" sz="2800" b="1" dirty="0" smtClean="0">
                <a:solidFill>
                  <a:srgbClr val="000000"/>
                </a:solidFill>
                <a:latin typeface="+mn-lt"/>
              </a:rPr>
            </a:br>
            <a:endParaRPr lang="ru-RU" sz="28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 </a:t>
            </a:r>
            <a:r>
              <a:rPr lang="ru-RU" dirty="0" smtClean="0"/>
              <a:t>1. Обучающимся предоставляются академические права на:</a:t>
            </a:r>
          </a:p>
          <a:p>
            <a:r>
              <a:rPr lang="ru-RU" dirty="0" smtClean="0"/>
              <a:t>….2) предоставление условий для обучения с учетом особенностей их психофизического развития и состояния здоровья, в том числе получение социально-педагогической и психологической помощи, бесплатной </a:t>
            </a:r>
            <a:r>
              <a:rPr lang="ru-RU" dirty="0" err="1" smtClean="0"/>
              <a:t>психолого-медико-педагогической</a:t>
            </a:r>
            <a:r>
              <a:rPr lang="ru-RU" dirty="0" smtClean="0"/>
              <a:t> коррекции;</a:t>
            </a:r>
          </a:p>
          <a:p>
            <a:r>
              <a:rPr lang="ru-RU" dirty="0" smtClean="0"/>
              <a:t>3) обучение по индивидуальному учебному плану…..</a:t>
            </a:r>
          </a:p>
          <a:p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13315" name="Текст 2"/>
          <p:cNvSpPr>
            <a:spLocks noGrp="1"/>
          </p:cNvSpPr>
          <p:nvPr>
            <p:ph type="body" idx="1"/>
          </p:nvPr>
        </p:nvSpPr>
        <p:spPr>
          <a:xfrm>
            <a:off x="457200" y="1855788"/>
            <a:ext cx="4040188" cy="658812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13316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60550"/>
            <a:ext cx="4041775" cy="65405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4" name="Содержимое 13" descr="DSCF3332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572000" y="188640"/>
            <a:ext cx="4428492" cy="6480720"/>
          </a:xfrm>
        </p:spPr>
      </p:pic>
      <p:pic>
        <p:nvPicPr>
          <p:cNvPr id="13" name="Содержимое 12" descr="DSCF3283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107504" y="116632"/>
            <a:ext cx="4400228" cy="3300171"/>
          </a:xfrm>
        </p:spPr>
      </p:pic>
      <p:pic>
        <p:nvPicPr>
          <p:cNvPr id="7" name="Содержимое 6" descr="DSCF327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07504" y="3429000"/>
            <a:ext cx="4400228" cy="3300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179388" y="333375"/>
            <a:ext cx="8229600" cy="1384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marL="838200" indent="-833438" algn="ctr">
              <a:buClrTx/>
              <a:buFontTx/>
              <a:buNone/>
              <a:tabLst>
                <a:tab pos="838200" algn="l"/>
                <a:tab pos="1285875" algn="l"/>
                <a:tab pos="1735138" algn="l"/>
                <a:tab pos="2184400" algn="l"/>
                <a:tab pos="2633663" algn="l"/>
                <a:tab pos="3082925" algn="l"/>
                <a:tab pos="3532188" algn="l"/>
                <a:tab pos="3981450" algn="l"/>
                <a:tab pos="4430713" algn="l"/>
                <a:tab pos="4879975" algn="l"/>
                <a:tab pos="5329238" algn="l"/>
                <a:tab pos="5778500" algn="l"/>
                <a:tab pos="6227763" algn="l"/>
                <a:tab pos="6677025" algn="l"/>
                <a:tab pos="7126288" algn="l"/>
                <a:tab pos="7575550" algn="l"/>
                <a:tab pos="8024813" algn="l"/>
                <a:tab pos="8474075" algn="l"/>
                <a:tab pos="8923338" algn="l"/>
                <a:tab pos="9372600" algn="l"/>
                <a:tab pos="9821863" algn="l"/>
              </a:tabLst>
              <a:defRPr/>
            </a:pPr>
            <a:r>
              <a:rPr lang="ru-RU" sz="2000" b="1" i="1" dirty="0">
                <a:solidFill>
                  <a:srgbClr val="99284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      </a:t>
            </a:r>
            <a:r>
              <a:rPr lang="ru-RU" sz="2000" b="1" i="1" dirty="0" smtClean="0">
                <a:solidFill>
                  <a:srgbClr val="99284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sz="2000" b="1" i="1" dirty="0">
                <a:solidFill>
                  <a:srgbClr val="99284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Принципы психолого-педагогического сопровождения инклюзивного  процесса в образовательном учреждении</a:t>
            </a:r>
          </a:p>
        </p:txBody>
      </p:sp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468313" y="1628775"/>
            <a:ext cx="8229600" cy="4906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500063" indent="-428625">
              <a:spcBef>
                <a:spcPts val="600"/>
              </a:spcBef>
              <a:buClr>
                <a:srgbClr val="99284C"/>
              </a:buClr>
              <a:buSzPct val="75000"/>
              <a:buFont typeface="Wingdings" charset="2"/>
              <a:buChar char=""/>
              <a:tabLst>
                <a:tab pos="500063" algn="l"/>
                <a:tab pos="947738" algn="l"/>
                <a:tab pos="1397000" algn="l"/>
                <a:tab pos="1846263" algn="l"/>
                <a:tab pos="2295525" algn="l"/>
                <a:tab pos="2744788" algn="l"/>
                <a:tab pos="3194050" algn="l"/>
                <a:tab pos="3643313" algn="l"/>
                <a:tab pos="4092575" algn="l"/>
                <a:tab pos="4541838" algn="l"/>
                <a:tab pos="4991100" algn="l"/>
                <a:tab pos="5440363" algn="l"/>
                <a:tab pos="5889625" algn="l"/>
                <a:tab pos="6338888" algn="l"/>
                <a:tab pos="6788150" algn="l"/>
                <a:tab pos="7237413" algn="l"/>
                <a:tab pos="7686675" algn="l"/>
                <a:tab pos="8135938" algn="l"/>
                <a:tab pos="8585200" algn="l"/>
                <a:tab pos="9034463" algn="l"/>
                <a:tab pos="9483725" algn="l"/>
              </a:tabLst>
              <a:defRPr/>
            </a:pPr>
            <a:r>
              <a:rPr lang="ru-RU" sz="240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Индивидуальный подход и дифференцированность </a:t>
            </a:r>
          </a:p>
          <a:p>
            <a:pPr marL="500063" indent="-428625">
              <a:spcBef>
                <a:spcPts val="600"/>
              </a:spcBef>
              <a:buClr>
                <a:srgbClr val="99284C"/>
              </a:buClr>
              <a:buSzPct val="75000"/>
              <a:buFont typeface="Wingdings" charset="2"/>
              <a:buChar char=""/>
              <a:tabLst>
                <a:tab pos="500063" algn="l"/>
                <a:tab pos="947738" algn="l"/>
                <a:tab pos="1397000" algn="l"/>
                <a:tab pos="1846263" algn="l"/>
                <a:tab pos="2295525" algn="l"/>
                <a:tab pos="2744788" algn="l"/>
                <a:tab pos="3194050" algn="l"/>
                <a:tab pos="3643313" algn="l"/>
                <a:tab pos="4092575" algn="l"/>
                <a:tab pos="4541838" algn="l"/>
                <a:tab pos="4991100" algn="l"/>
                <a:tab pos="5440363" algn="l"/>
                <a:tab pos="5889625" algn="l"/>
                <a:tab pos="6338888" algn="l"/>
                <a:tab pos="6788150" algn="l"/>
                <a:tab pos="7237413" algn="l"/>
                <a:tab pos="7686675" algn="l"/>
                <a:tab pos="8135938" algn="l"/>
                <a:tab pos="8585200" algn="l"/>
                <a:tab pos="9034463" algn="l"/>
                <a:tab pos="9483725" algn="l"/>
              </a:tabLst>
              <a:defRPr/>
            </a:pPr>
            <a:r>
              <a:rPr lang="ru-RU" sz="240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Целостность (в масштабах класса, школы)</a:t>
            </a:r>
          </a:p>
          <a:p>
            <a:pPr marL="500063" indent="-428625">
              <a:spcBef>
                <a:spcPts val="600"/>
              </a:spcBef>
              <a:buClr>
                <a:srgbClr val="99284C"/>
              </a:buClr>
              <a:buSzPct val="75000"/>
              <a:buFont typeface="Wingdings" charset="2"/>
              <a:buChar char=""/>
              <a:tabLst>
                <a:tab pos="500063" algn="l"/>
                <a:tab pos="947738" algn="l"/>
                <a:tab pos="1397000" algn="l"/>
                <a:tab pos="1846263" algn="l"/>
                <a:tab pos="2295525" algn="l"/>
                <a:tab pos="2744788" algn="l"/>
                <a:tab pos="3194050" algn="l"/>
                <a:tab pos="3643313" algn="l"/>
                <a:tab pos="4092575" algn="l"/>
                <a:tab pos="4541838" algn="l"/>
                <a:tab pos="4991100" algn="l"/>
                <a:tab pos="5440363" algn="l"/>
                <a:tab pos="5889625" algn="l"/>
                <a:tab pos="6338888" algn="l"/>
                <a:tab pos="6788150" algn="l"/>
                <a:tab pos="7237413" algn="l"/>
                <a:tab pos="7686675" algn="l"/>
                <a:tab pos="8135938" algn="l"/>
                <a:tab pos="8585200" algn="l"/>
                <a:tab pos="9034463" algn="l"/>
                <a:tab pos="9483725" algn="l"/>
              </a:tabLst>
              <a:defRPr/>
            </a:pPr>
            <a:r>
              <a:rPr lang="ru-RU" sz="240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Системность (академические знания и социальные навыки, оценивание и прогнозирование и т.д.)</a:t>
            </a:r>
          </a:p>
          <a:p>
            <a:pPr marL="500063" indent="-428625">
              <a:spcBef>
                <a:spcPts val="600"/>
              </a:spcBef>
              <a:buClr>
                <a:srgbClr val="99284C"/>
              </a:buClr>
              <a:buSzPct val="75000"/>
              <a:buFont typeface="Wingdings" charset="2"/>
              <a:buChar char=""/>
              <a:tabLst>
                <a:tab pos="500063" algn="l"/>
                <a:tab pos="947738" algn="l"/>
                <a:tab pos="1397000" algn="l"/>
                <a:tab pos="1846263" algn="l"/>
                <a:tab pos="2295525" algn="l"/>
                <a:tab pos="2744788" algn="l"/>
                <a:tab pos="3194050" algn="l"/>
                <a:tab pos="3643313" algn="l"/>
                <a:tab pos="4092575" algn="l"/>
                <a:tab pos="4541838" algn="l"/>
                <a:tab pos="4991100" algn="l"/>
                <a:tab pos="5440363" algn="l"/>
                <a:tab pos="5889625" algn="l"/>
                <a:tab pos="6338888" algn="l"/>
                <a:tab pos="6788150" algn="l"/>
                <a:tab pos="7237413" algn="l"/>
                <a:tab pos="7686675" algn="l"/>
                <a:tab pos="8135938" algn="l"/>
                <a:tab pos="8585200" algn="l"/>
                <a:tab pos="9034463" algn="l"/>
                <a:tab pos="9483725" algn="l"/>
              </a:tabLst>
              <a:defRPr/>
            </a:pPr>
            <a:r>
              <a:rPr lang="ru-RU" sz="240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Непрерывность</a:t>
            </a:r>
          </a:p>
          <a:p>
            <a:pPr marL="500063" indent="-428625">
              <a:spcBef>
                <a:spcPts val="600"/>
              </a:spcBef>
              <a:buClr>
                <a:srgbClr val="99284C"/>
              </a:buClr>
              <a:buSzPct val="75000"/>
              <a:buFont typeface="Wingdings" charset="2"/>
              <a:buChar char=""/>
              <a:tabLst>
                <a:tab pos="500063" algn="l"/>
                <a:tab pos="947738" algn="l"/>
                <a:tab pos="1397000" algn="l"/>
                <a:tab pos="1846263" algn="l"/>
                <a:tab pos="2295525" algn="l"/>
                <a:tab pos="2744788" algn="l"/>
                <a:tab pos="3194050" algn="l"/>
                <a:tab pos="3643313" algn="l"/>
                <a:tab pos="4092575" algn="l"/>
                <a:tab pos="4541838" algn="l"/>
                <a:tab pos="4991100" algn="l"/>
                <a:tab pos="5440363" algn="l"/>
                <a:tab pos="5889625" algn="l"/>
                <a:tab pos="6338888" algn="l"/>
                <a:tab pos="6788150" algn="l"/>
                <a:tab pos="7237413" algn="l"/>
                <a:tab pos="7686675" algn="l"/>
                <a:tab pos="8135938" algn="l"/>
                <a:tab pos="8585200" algn="l"/>
                <a:tab pos="9034463" algn="l"/>
                <a:tab pos="9483725" algn="l"/>
              </a:tabLst>
              <a:defRPr/>
            </a:pPr>
            <a:r>
              <a:rPr lang="ru-RU" sz="240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Создание ситуации успеха и обеспечение положительного эмоционального самочувствия всех участников образовательного процесса</a:t>
            </a:r>
          </a:p>
          <a:p>
            <a:pPr marL="500063" indent="-428625">
              <a:spcBef>
                <a:spcPts val="600"/>
              </a:spcBef>
              <a:buClr>
                <a:srgbClr val="99284C"/>
              </a:buClr>
              <a:buSzPct val="75000"/>
              <a:buFont typeface="Wingdings" charset="2"/>
              <a:buChar char=""/>
              <a:tabLst>
                <a:tab pos="500063" algn="l"/>
                <a:tab pos="947738" algn="l"/>
                <a:tab pos="1397000" algn="l"/>
                <a:tab pos="1846263" algn="l"/>
                <a:tab pos="2295525" algn="l"/>
                <a:tab pos="2744788" algn="l"/>
                <a:tab pos="3194050" algn="l"/>
                <a:tab pos="3643313" algn="l"/>
                <a:tab pos="4092575" algn="l"/>
                <a:tab pos="4541838" algn="l"/>
                <a:tab pos="4991100" algn="l"/>
                <a:tab pos="5440363" algn="l"/>
                <a:tab pos="5889625" algn="l"/>
                <a:tab pos="6338888" algn="l"/>
                <a:tab pos="6788150" algn="l"/>
                <a:tab pos="7237413" algn="l"/>
                <a:tab pos="7686675" algn="l"/>
                <a:tab pos="8135938" algn="l"/>
                <a:tab pos="8585200" algn="l"/>
                <a:tab pos="9034463" algn="l"/>
                <a:tab pos="9483725" algn="l"/>
              </a:tabLst>
              <a:defRPr/>
            </a:pPr>
            <a:r>
              <a:rPr lang="ru-RU" sz="240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Междисциплинарное взаимодействие в команде специалистов сопровождения</a:t>
            </a:r>
          </a:p>
          <a:p>
            <a:pPr marL="500063" indent="-428625">
              <a:lnSpc>
                <a:spcPct val="90000"/>
              </a:lnSpc>
              <a:spcBef>
                <a:spcPts val="600"/>
              </a:spcBef>
              <a:buClrTx/>
              <a:buSzPct val="75000"/>
              <a:buFontTx/>
              <a:buNone/>
              <a:tabLst>
                <a:tab pos="500063" algn="l"/>
                <a:tab pos="947738" algn="l"/>
                <a:tab pos="1397000" algn="l"/>
                <a:tab pos="1846263" algn="l"/>
                <a:tab pos="2295525" algn="l"/>
                <a:tab pos="2744788" algn="l"/>
                <a:tab pos="3194050" algn="l"/>
                <a:tab pos="3643313" algn="l"/>
                <a:tab pos="4092575" algn="l"/>
                <a:tab pos="4541838" algn="l"/>
                <a:tab pos="4991100" algn="l"/>
                <a:tab pos="5440363" algn="l"/>
                <a:tab pos="5889625" algn="l"/>
                <a:tab pos="6338888" algn="l"/>
                <a:tab pos="6788150" algn="l"/>
                <a:tab pos="7237413" algn="l"/>
                <a:tab pos="7686675" algn="l"/>
                <a:tab pos="8135938" algn="l"/>
                <a:tab pos="8585200" algn="l"/>
                <a:tab pos="9034463" algn="l"/>
                <a:tab pos="9483725" algn="l"/>
              </a:tabLst>
              <a:defRPr/>
            </a:pPr>
            <a:endParaRPr lang="ru-RU" sz="2400">
              <a:solidFill>
                <a:srgbClr val="3333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229600" cy="1080120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Цель психолого-педагогического сопровождения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создание комплексной системы психолого-педагогических условий, способствующих успешной адаптации, реабилитации и личностному росту детей в социуме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2304256"/>
          </a:xfrm>
        </p:spPr>
        <p:txBody>
          <a:bodyPr/>
          <a:lstStyle/>
          <a:p>
            <a:pPr algn="ctr"/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Задачи психолого-педагогического сопровождения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479776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помощь (содействие) ребенку в решении актуальных задач развития, обучения, социализации: учебные трудности, проблемы с выбором образовательного и профессионального маршрута, нарушения эмоционально-волевой сферы, проблемы взаимоотношений со сверстниками, учителями, родителями;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психологическое обеспечение образовательных программ;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Задачи психолого-педагогического сопровождения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предупреждение возникновения проблем в развитии ребенка;</a:t>
            </a:r>
          </a:p>
          <a:p>
            <a:r>
              <a:rPr lang="ru-RU" dirty="0" smtClean="0"/>
              <a:t>развитие психолого-педагогической компетентности (психологической культуры) учащихся, родителей, педагогов.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468313" y="360363"/>
            <a:ext cx="8229600" cy="720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marL="358775" indent="-355600" algn="ctr">
              <a:buClrTx/>
              <a:buSzPct val="45000"/>
              <a:buFontTx/>
              <a:buNone/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/>
            </a:pPr>
            <a:r>
              <a:rPr lang="ru-RU" sz="2000" b="1" i="1" dirty="0" smtClean="0">
                <a:solidFill>
                  <a:srgbClr val="99284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Субъекты </a:t>
            </a:r>
            <a:r>
              <a:rPr lang="ru-RU" sz="2000" b="1" i="1" dirty="0">
                <a:solidFill>
                  <a:srgbClr val="99284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психолого-педагогического сопровождения </a:t>
            </a:r>
            <a:br>
              <a:rPr lang="ru-RU" sz="2000" b="1" i="1" dirty="0">
                <a:solidFill>
                  <a:srgbClr val="99284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2000" b="1" i="1" dirty="0">
                <a:solidFill>
                  <a:srgbClr val="99284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в инклюзивной школе</a:t>
            </a:r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539552" y="1268760"/>
            <a:ext cx="8229600" cy="5940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38138">
              <a:spcBef>
                <a:spcPts val="450"/>
              </a:spcBef>
              <a:buClrTx/>
              <a:buSzPct val="12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2400" b="1" i="1" dirty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Адресаты:</a:t>
            </a:r>
          </a:p>
          <a:p>
            <a:pPr marL="342900" indent="-338138">
              <a:spcBef>
                <a:spcPts val="450"/>
              </a:spcBef>
              <a:buClr>
                <a:srgbClr val="99284C"/>
              </a:buClr>
              <a:buSzPct val="75000"/>
              <a:buFont typeface="Wingdings" charset="2"/>
              <a:buChar char="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2400" dirty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Дети с ОВЗ</a:t>
            </a:r>
          </a:p>
          <a:p>
            <a:pPr marL="342900" indent="-338138">
              <a:spcBef>
                <a:spcPts val="450"/>
              </a:spcBef>
              <a:buClr>
                <a:srgbClr val="99284C"/>
              </a:buClr>
              <a:buSzPct val="75000"/>
              <a:buFont typeface="Wingdings" charset="2"/>
              <a:buChar char="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2400" dirty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Родители детей с ОВЗ</a:t>
            </a:r>
          </a:p>
          <a:p>
            <a:pPr marL="342900" indent="-338138">
              <a:spcBef>
                <a:spcPts val="450"/>
              </a:spcBef>
              <a:buClr>
                <a:srgbClr val="99284C"/>
              </a:buClr>
              <a:buSzPct val="75000"/>
              <a:buFont typeface="Wingdings" charset="2"/>
              <a:buChar char="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2400" dirty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Педагоги инклюзивных классов</a:t>
            </a:r>
          </a:p>
          <a:p>
            <a:pPr marL="342900" indent="-338138">
              <a:spcBef>
                <a:spcPts val="450"/>
              </a:spcBef>
              <a:buClr>
                <a:srgbClr val="99284C"/>
              </a:buClr>
              <a:buSzPct val="75000"/>
              <a:buFont typeface="Wingdings" charset="2"/>
              <a:buChar char="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2400" dirty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Учащиеся инклюзивных классов</a:t>
            </a:r>
          </a:p>
          <a:p>
            <a:pPr marL="342900" indent="-338138">
              <a:spcBef>
                <a:spcPts val="450"/>
              </a:spcBef>
              <a:buClr>
                <a:srgbClr val="99284C"/>
              </a:buClr>
              <a:buSzPct val="75000"/>
              <a:buFont typeface="Wingdings" charset="2"/>
              <a:buChar char="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2400" dirty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Родители инклюзивных классов</a:t>
            </a:r>
          </a:p>
          <a:p>
            <a:pPr marL="342900" indent="-338138">
              <a:spcBef>
                <a:spcPts val="450"/>
              </a:spcBef>
              <a:buClrTx/>
              <a:buSzPct val="12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2400" i="1" dirty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А также:</a:t>
            </a:r>
          </a:p>
          <a:p>
            <a:pPr marL="342900" indent="-338138">
              <a:spcBef>
                <a:spcPts val="450"/>
              </a:spcBef>
              <a:buClr>
                <a:srgbClr val="99284C"/>
              </a:buClr>
              <a:buSzPct val="75000"/>
              <a:buFont typeface="Wingdings" charset="2"/>
              <a:buChar char="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2400" dirty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Учащиеся школы в целом</a:t>
            </a:r>
          </a:p>
          <a:p>
            <a:pPr marL="342900" indent="-338138">
              <a:spcBef>
                <a:spcPts val="450"/>
              </a:spcBef>
              <a:buClr>
                <a:srgbClr val="99284C"/>
              </a:buClr>
              <a:buSzPct val="75000"/>
              <a:buFont typeface="Wingdings" charset="2"/>
              <a:buChar char="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2400" dirty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Родители учащихся школы</a:t>
            </a:r>
          </a:p>
          <a:p>
            <a:pPr marL="342900" indent="-338138">
              <a:spcBef>
                <a:spcPts val="450"/>
              </a:spcBef>
              <a:buClr>
                <a:srgbClr val="99284C"/>
              </a:buClr>
              <a:buSzPct val="75000"/>
              <a:buFont typeface="Wingdings" charset="2"/>
              <a:buChar char="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2400" dirty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Весь педагогический </a:t>
            </a:r>
            <a:r>
              <a:rPr lang="ru-RU" sz="2400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коллектив</a:t>
            </a:r>
            <a:endParaRPr lang="ru-RU" sz="2400" dirty="0">
              <a:solidFill>
                <a:srgbClr val="3333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  <a:p>
            <a:pPr marL="342900" indent="-338138" algn="ctr">
              <a:spcBef>
                <a:spcPts val="450"/>
              </a:spcBef>
              <a:buClrTx/>
              <a:buSzPct val="12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endParaRPr lang="ru-RU" dirty="0">
              <a:solidFill>
                <a:srgbClr val="3333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268760"/>
            <a:ext cx="7200800" cy="43550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38138">
              <a:spcBef>
                <a:spcPts val="450"/>
              </a:spcBef>
              <a:buClrTx/>
              <a:buSzPct val="12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2800" b="1" i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Специалисты:</a:t>
            </a:r>
          </a:p>
          <a:p>
            <a:pPr marL="342900" indent="-338138">
              <a:spcBef>
                <a:spcPts val="450"/>
              </a:spcBef>
              <a:buClr>
                <a:srgbClr val="99284C"/>
              </a:buClr>
              <a:buSzPct val="75000"/>
              <a:buFont typeface="Wingdings" charset="2"/>
              <a:buChar char="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2800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Психолог школы</a:t>
            </a:r>
          </a:p>
          <a:p>
            <a:pPr marL="342900" indent="-338138">
              <a:spcBef>
                <a:spcPts val="450"/>
              </a:spcBef>
              <a:buClr>
                <a:srgbClr val="99284C"/>
              </a:buClr>
              <a:buSzPct val="75000"/>
              <a:buFont typeface="Wingdings" charset="2"/>
              <a:buChar char="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2800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коррекционные педагоги: дефектолог, логопед, инструктор ЛФК</a:t>
            </a:r>
          </a:p>
          <a:p>
            <a:pPr marL="342900" indent="-338138">
              <a:spcBef>
                <a:spcPts val="450"/>
              </a:spcBef>
              <a:buClr>
                <a:srgbClr val="99284C"/>
              </a:buClr>
              <a:buSzPct val="75000"/>
              <a:buFont typeface="Wingdings" charset="2"/>
              <a:buChar char="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2800" dirty="0" err="1" smtClean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Тьюторы</a:t>
            </a:r>
            <a:endParaRPr lang="ru-RU" sz="2800" dirty="0" smtClean="0">
              <a:solidFill>
                <a:srgbClr val="3333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  <a:p>
            <a:pPr marL="342900" indent="-338138">
              <a:spcBef>
                <a:spcPts val="450"/>
              </a:spcBef>
              <a:buClr>
                <a:srgbClr val="99284C"/>
              </a:buClr>
              <a:buSzPct val="7500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endParaRPr lang="ru-RU" sz="2800" dirty="0" smtClean="0">
              <a:solidFill>
                <a:srgbClr val="3333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  <a:p>
            <a:pPr marL="342900" indent="-338138">
              <a:spcBef>
                <a:spcPts val="450"/>
              </a:spcBef>
              <a:buClrTx/>
              <a:buSzPct val="12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2800" b="1" i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Организующий центр:</a:t>
            </a:r>
          </a:p>
          <a:p>
            <a:pPr marL="342900" indent="-338138">
              <a:spcBef>
                <a:spcPts val="450"/>
              </a:spcBef>
              <a:buClr>
                <a:srgbClr val="99284C"/>
              </a:buClr>
              <a:buSzPct val="75000"/>
              <a:buFont typeface="Wingdings" charset="2"/>
              <a:buChar char="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2800" dirty="0" err="1" smtClean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Психолого</a:t>
            </a:r>
            <a:r>
              <a:rPr lang="ru-RU" sz="2800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- педагогический консилиум школы</a:t>
            </a:r>
            <a:endParaRPr lang="ru-RU" sz="2800" dirty="0">
              <a:solidFill>
                <a:srgbClr val="3333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704088"/>
            <a:ext cx="8784976" cy="193282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Требования Приказа Минобразования от 30 августа 2013г № 1015 (*)</a:t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при организации образовательной деятельности по АООП НОО ОВЗ</a:t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к созданию условий для лечебно-восстановительной работы,</a:t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организации образовательной деятельности и коррекционных</a:t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занятий с учетом особенностей учащихся</a:t>
            </a:r>
            <a:r>
              <a:rPr lang="ru-RU" sz="2400" b="1" dirty="0" smtClean="0">
                <a:latin typeface="Arial Narrow" pitchFamily="34" charset="0"/>
              </a:rPr>
              <a:t/>
            </a:r>
            <a:br>
              <a:rPr lang="ru-RU" sz="2400" b="1" dirty="0" smtClean="0">
                <a:latin typeface="Arial Narrow" pitchFamily="34" charset="0"/>
              </a:rPr>
            </a:br>
            <a:endParaRPr lang="ru-RU" sz="2400" dirty="0">
              <a:latin typeface="Arial Narrow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2420888"/>
            <a:ext cx="81369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+mn-lt"/>
              </a:rPr>
              <a:t>из расчета по одной штатной единице:</a:t>
            </a:r>
          </a:p>
          <a:p>
            <a:r>
              <a:rPr lang="ru-RU" sz="2000" dirty="0" smtClean="0">
                <a:latin typeface="+mn-lt"/>
              </a:rPr>
              <a:t>• </a:t>
            </a:r>
            <a:r>
              <a:rPr lang="ru-RU" sz="2000" b="1" dirty="0" smtClean="0">
                <a:latin typeface="+mn-lt"/>
              </a:rPr>
              <a:t>учителя-дефектолога (сурдопедагога, тифлопедагога) на</a:t>
            </a:r>
          </a:p>
          <a:p>
            <a:r>
              <a:rPr lang="ru-RU" sz="2000" b="1" dirty="0" smtClean="0">
                <a:latin typeface="+mn-lt"/>
              </a:rPr>
              <a:t>каждые 6-12 учащихся с ограниченными возможностями</a:t>
            </a:r>
          </a:p>
          <a:p>
            <a:r>
              <a:rPr lang="ru-RU" sz="2000" b="1" dirty="0" smtClean="0">
                <a:latin typeface="+mn-lt"/>
              </a:rPr>
              <a:t>здоровья;</a:t>
            </a:r>
          </a:p>
          <a:p>
            <a:r>
              <a:rPr lang="ru-RU" sz="2000" dirty="0" smtClean="0">
                <a:latin typeface="+mn-lt"/>
              </a:rPr>
              <a:t>• </a:t>
            </a:r>
            <a:r>
              <a:rPr lang="ru-RU" sz="2000" b="1" dirty="0" smtClean="0">
                <a:latin typeface="+mn-lt"/>
              </a:rPr>
              <a:t>учителя-логопеда на каждые 6-12 учащихся с ограниченными</a:t>
            </a:r>
          </a:p>
          <a:p>
            <a:r>
              <a:rPr lang="ru-RU" sz="2000" b="1" dirty="0" smtClean="0">
                <a:latin typeface="+mn-lt"/>
              </a:rPr>
              <a:t>возможностями здоровья;</a:t>
            </a:r>
          </a:p>
          <a:p>
            <a:r>
              <a:rPr lang="ru-RU" sz="2000" dirty="0" smtClean="0">
                <a:latin typeface="+mn-lt"/>
              </a:rPr>
              <a:t>• </a:t>
            </a:r>
            <a:r>
              <a:rPr lang="ru-RU" sz="2000" b="1" dirty="0" smtClean="0">
                <a:latin typeface="+mn-lt"/>
              </a:rPr>
              <a:t>педагога-психолога на каждые 20 учащихся с ограниченными</a:t>
            </a:r>
          </a:p>
          <a:p>
            <a:r>
              <a:rPr lang="ru-RU" sz="2000" b="1" dirty="0" smtClean="0">
                <a:latin typeface="+mn-lt"/>
              </a:rPr>
              <a:t>возможностями здоровья;</a:t>
            </a:r>
          </a:p>
          <a:p>
            <a:r>
              <a:rPr lang="ru-RU" sz="2000" dirty="0" smtClean="0">
                <a:latin typeface="+mn-lt"/>
              </a:rPr>
              <a:t>• </a:t>
            </a:r>
            <a:r>
              <a:rPr lang="ru-RU" sz="2000" b="1" dirty="0" err="1" smtClean="0">
                <a:latin typeface="+mn-lt"/>
              </a:rPr>
              <a:t>тьютора</a:t>
            </a:r>
            <a:r>
              <a:rPr lang="ru-RU" sz="2000" b="1" dirty="0" smtClean="0">
                <a:latin typeface="+mn-lt"/>
              </a:rPr>
              <a:t>, ассистента (помощника) на каждые 1-6 учащихся с</a:t>
            </a:r>
          </a:p>
          <a:p>
            <a:r>
              <a:rPr lang="ru-RU" sz="2000" b="1" dirty="0" smtClean="0">
                <a:latin typeface="+mn-lt"/>
              </a:rPr>
              <a:t>ограниченными возможностями здоровья;</a:t>
            </a:r>
          </a:p>
          <a:p>
            <a:r>
              <a:rPr lang="ru-RU" sz="2000" dirty="0" smtClean="0">
                <a:latin typeface="+mn-lt"/>
              </a:rPr>
              <a:t>• </a:t>
            </a:r>
            <a:r>
              <a:rPr lang="ru-RU" sz="2000" b="1" dirty="0" smtClean="0">
                <a:latin typeface="+mn-lt"/>
              </a:rPr>
              <a:t>педагога-психолога на каждые 5-8 учащихся с расстройством</a:t>
            </a:r>
          </a:p>
          <a:p>
            <a:r>
              <a:rPr lang="ru-RU" sz="2000" b="1" dirty="0" err="1" smtClean="0">
                <a:latin typeface="+mn-lt"/>
              </a:rPr>
              <a:t>аутистического</a:t>
            </a:r>
            <a:r>
              <a:rPr lang="ru-RU" sz="2000" b="1" dirty="0" smtClean="0">
                <a:latin typeface="+mn-lt"/>
              </a:rPr>
              <a:t> спектра (РАС)</a:t>
            </a:r>
            <a:endParaRPr lang="ru-RU" sz="2000" dirty="0">
              <a:latin typeface="+mn-lt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3088</TotalTime>
  <Words>732</Words>
  <Application>Microsoft Office PowerPoint</Application>
  <PresentationFormat>Экран (4:3)</PresentationFormat>
  <Paragraphs>93</Paragraphs>
  <Slides>20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Организация психолого-педагогического сопровождения реализации АООП для детей с ЗПР в условиях инклюзии </vt:lpstr>
      <vt:lpstr>Статья 34. Основные права обучающихся и меры их социальной поддержки и стимулирования   </vt:lpstr>
      <vt:lpstr>Слайд 3</vt:lpstr>
      <vt:lpstr>Цель психолого-педагогического сопровождения</vt:lpstr>
      <vt:lpstr>    Задачи психолого-педагогического сопровождения </vt:lpstr>
      <vt:lpstr>Задачи психолого-педагогического сопровождения</vt:lpstr>
      <vt:lpstr>Слайд 7</vt:lpstr>
      <vt:lpstr>Слайд 8</vt:lpstr>
      <vt:lpstr>Требования Приказа Минобразования от 30 августа 2013г № 1015 (*) при организации образовательной деятельности по АООП НОО ОВЗ к созданию условий для лечебно-восстановительной работы, организации образовательной деятельности и коррекционных занятий с учетом особенностей учащихся </vt:lpstr>
      <vt:lpstr>Мероприятия психолого-педагогического сопровождения</vt:lpstr>
      <vt:lpstr>Слайд 11</vt:lpstr>
      <vt:lpstr>Слайд 12</vt:lpstr>
      <vt:lpstr> Работа педагога-психолога с участниками инклюзивного образовательного процесса</vt:lpstr>
      <vt:lpstr>Слайд 14</vt:lpstr>
      <vt:lpstr>Слайд 15</vt:lpstr>
      <vt:lpstr>Проведение индивидуальных и групповых коррекционно-развивающих занятий с использованием оборудования темной сенсорной  комнаты</vt:lpstr>
      <vt:lpstr>Релаксация - в зависимости от состояния ребенка используется спокойная классическая музыка, звуки природы, использование сухого бассейна. </vt:lpstr>
      <vt:lpstr>Слайд 18</vt:lpstr>
      <vt:lpstr>Слайд 19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Психолого –педагогическое сопровождение детей с ОВЗ</dc:title>
  <dc:creator>Admin</dc:creator>
  <cp:lastModifiedBy>ЦДиК</cp:lastModifiedBy>
  <cp:revision>138</cp:revision>
  <dcterms:created xsi:type="dcterms:W3CDTF">2012-05-19T19:42:56Z</dcterms:created>
  <dcterms:modified xsi:type="dcterms:W3CDTF">2020-10-08T11:54:11Z</dcterms:modified>
</cp:coreProperties>
</file>